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png" ContentType="image/png"/>
  <Override PartName="/ppt/media/image11.jpeg" ContentType="image/jpeg"/>
  <Override PartName="/ppt/media/image8.png" ContentType="image/png"/>
  <Override PartName="/ppt/media/image14.jpeg" ContentType="image/jpeg"/>
  <Override PartName="/ppt/media/image7.png" ContentType="image/png"/>
  <Override PartName="/ppt/media/image27.gif" ContentType="image/gif"/>
  <Override PartName="/ppt/media/image12.jpeg" ContentType="image/jpeg"/>
  <Override PartName="/ppt/media/image6.png" ContentType="image/png"/>
  <Override PartName="/ppt/media/image26.gif" ContentType="image/gif"/>
  <Override PartName="/ppt/media/image29.png" ContentType="image/png"/>
  <Override PartName="/ppt/media/image10.png" ContentType="image/png"/>
  <Override PartName="/ppt/media/image5.png" ContentType="image/png"/>
  <Override PartName="/ppt/media/image25.gif" ContentType="image/gif"/>
  <Override PartName="/ppt/media/image28.png" ContentType="image/png"/>
  <Override PartName="/ppt/media/image21.png" ContentType="image/png"/>
  <Override PartName="/ppt/media/image20.png" ContentType="image/png"/>
  <Override PartName="/ppt/media/image3.png" ContentType="image/png"/>
  <Override PartName="/ppt/media/image17.png" ContentType="image/png"/>
  <Override PartName="/ppt/media/image16.png" ContentType="image/png"/>
  <Override PartName="/ppt/media/image4.png" ContentType="image/png"/>
  <Override PartName="/ppt/media/image24.gif" ContentType="image/gif"/>
  <Override PartName="/ppt/media/image15.png" ContentType="image/png"/>
  <Override PartName="/ppt/media/image19.gif" ContentType="image/gif"/>
  <Override PartName="/ppt/media/image1.png" ContentType="image/png"/>
  <Override PartName="/ppt/media/image22.gif" ContentType="image/gif"/>
  <Override PartName="/ppt/media/image2.png" ContentType="image/png"/>
  <Override PartName="/ppt/media/image13.jpeg" ContentType="image/jpeg"/>
  <Override PartName="/ppt/media/image18.gif" ContentType="image/gif"/>
  <Override PartName="/ppt/media/image23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53B454D-1641-4A5F-BD57-DCE7ECB8CBEA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838FF88-4276-41DD-B579-580A90B68987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6ABE88C-34E1-4A6E-B8D9-C1066FBB3C7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27CD0C4-B434-4DB7-977E-FE6F699FB804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B7BF39-4FB3-40F6-A39A-15F7147F5C07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C09EDCA-A1BC-4946-82FE-7AC0158A62D1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2AE2F46-315E-4457-B9A0-B8D3F11F1FB6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EBA20D-663B-46AE-8F3B-638CA7E6B945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90203C-C8B1-49FC-A94C-881F6A6BC6BF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18B50E-A491-4694-940E-793C5CE4168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88C5D3-6374-41B4-8342-B6B2857404D3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3981DB0-5EAB-44FD-B597-15545C28919E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A0E855-84A2-4FED-8E07-12EB97778F67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32D943-5F41-4187-A7C7-E4CB2CD8574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7A89CD-5A0B-41F6-8497-B8ED512B6CF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F598C8-B267-4E51-AA63-2C821879A1FF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0C2C01-5129-4BBC-A8BE-3FC846B10290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C96ADA2-8BC9-44F5-AA34-86E2290D5542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ABA73B1-65E6-4767-AF61-E9F7457043B1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8A6239-72F2-4D96-9478-FE66661C0959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143441-2BEA-4022-A60F-F564329C80AA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05C3B9D-4270-43B2-AD41-0BFD3D6F0DF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70288C-5327-4152-9726-D0ADFE2D7923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B1751B5-AB03-4099-A772-D1F631C6B2A6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CAC42F0-ECE1-405F-A705-C2936402DAE4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7FF8F2-6F65-4A66-9B18-961A59D6D8A7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289177D-632D-4C6A-AFA1-3AF1BB36615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0467164-FECD-4881-84F0-915048AA28D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F396A7-E7EA-48E4-828F-397946F8D1C1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2E28D4-FBD9-4237-AA6B-ADBF63114EA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E8C4FCA-50FB-4823-9C50-437F3E75D84F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1619DAC-0122-4919-8372-325429D232D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5749E92-847E-4C59-8C7A-7E091B12A953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B32D1FC-54A5-4662-9368-E07E44AFDAA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313BB71-EEA9-4677-A18A-843271CC1D22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9551D34-A923-44C2-A47B-1FE039E22EF0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0979560-B336-45EB-8577-8D9238135576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B08BF60-6D19-4B35-A937-63267E170A1D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6480" cy="39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17E935A-92FF-4E70-B656-7BB01411A944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</a:t>
            </a:r>
            <a:r>
              <a:rPr b="0" lang="en-US" sz="4400" spc="-1" strike="noStrike">
                <a:latin typeface="Arial"/>
              </a:rPr>
              <a:t>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tex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diffusion-policy.cs.columbia.edu/" TargetMode="External"/><Relationship Id="rId2" Type="http://schemas.openxmlformats.org/officeDocument/2006/relationships/image" Target="../media/image17.png"/><Relationship Id="rId3" Type="http://schemas.openxmlformats.org/officeDocument/2006/relationships/image" Target="../media/image18.gif"/><Relationship Id="rId4" Type="http://schemas.openxmlformats.org/officeDocument/2006/relationships/image" Target="../media/image19.gif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denev6.tistory.com/entry/Encoder-Decoder" TargetMode="External"/><Relationship Id="rId2" Type="http://schemas.openxmlformats.org/officeDocument/2006/relationships/hyperlink" Target="https://sjh9708.tistory.com/231#google_vignette" TargetMode="Externa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gif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discuss.pytorch.kr/t/smolvla-450m-vision-language-action-feat-hugging-face/7226" TargetMode="External"/><Relationship Id="rId2" Type="http://schemas.openxmlformats.org/officeDocument/2006/relationships/image" Target="../media/image23.png"/><Relationship Id="rId3" Type="http://schemas.openxmlformats.org/officeDocument/2006/relationships/image" Target="../media/image24.gif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giacomoran/teleop-android" TargetMode="External"/><Relationship Id="rId2" Type="http://schemas.openxmlformats.org/officeDocument/2006/relationships/hyperlink" Target="https://huggingface.co/docs/lerobot/phone_teleop" TargetMode="External"/><Relationship Id="rId3" Type="http://schemas.openxmlformats.org/officeDocument/2006/relationships/image" Target="../media/image25.gif"/><Relationship Id="rId4" Type="http://schemas.openxmlformats.org/officeDocument/2006/relationships/image" Target="../media/image26.gif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drive.google.com/file/d/1VUJQJuCiHWs4i_hkzny4VB4VC_dvoQZQ/view?usp=sharing" TargetMode="External"/><Relationship Id="rId2" Type="http://schemas.openxmlformats.org/officeDocument/2006/relationships/hyperlink" Target="https://drive.google.com/file/d/1VUJQJuCiHWs4i_hkzny4VB4VC_dvoQZQ/view?usp=sharing" TargetMode="External"/><Relationship Id="rId3" Type="http://schemas.openxmlformats.org/officeDocument/2006/relationships/hyperlink" Target="https://github.com/giacomoran/teleop-android" TargetMode="External"/><Relationship Id="rId4" Type="http://schemas.openxmlformats.org/officeDocument/2006/relationships/image" Target="../media/image27.gif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shop.wowrobo.com/products/so-arm101-diy-kit-assembled-version-1" TargetMode="External"/><Relationship Id="rId3" Type="http://schemas.openxmlformats.org/officeDocument/2006/relationships/image" Target="../media/image4.png"/><Relationship Id="rId4" Type="http://schemas.openxmlformats.org/officeDocument/2006/relationships/hyperlink" Target="https://github.com/huggingface/lerobot" TargetMode="External"/><Relationship Id="rId5" Type="http://schemas.openxmlformats.org/officeDocument/2006/relationships/hyperlink" Target="https://huggingface.co/docs/lerobot/index" TargetMode="External"/><Relationship Id="rId6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hyperlink" Target="https://huggingface.co/blog/nvidia/gr00t-n1-5-so101-tuning" TargetMode="External"/><Relationship Id="rId4" Type="http://schemas.openxmlformats.org/officeDocument/2006/relationships/hyperlink" Target="http://www.doolim-yaskawa.com/main/service/edu/program.do" TargetMode="External"/><Relationship Id="rId5" Type="http://schemas.openxmlformats.org/officeDocument/2006/relationships/hyperlink" Target="https://www.aitimes.com/news/articleView.html?idxno=143047" TargetMode="External"/><Relationship Id="rId6" Type="http://schemas.openxmlformats.org/officeDocument/2006/relationships/image" Target="../media/image7.png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hyperlink" Target="https://brunch.co.kr/@dif/50" TargetMode="External"/><Relationship Id="rId3" Type="http://schemas.openxmlformats.org/officeDocument/2006/relationships/hyperlink" Target="https://youtu.be/DbbcaspZATg?si=bo6zkLEP_m17bLVN" TargetMode="External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hyperlink" Target="https://www.youtube.com/watch?v=-1LySsJs_60" TargetMode="External"/><Relationship Id="rId4" Type="http://schemas.openxmlformats.org/officeDocument/2006/relationships/hyperlink" Target="https://jeinalog.tistory.com/20" TargetMode="External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huggingface.co/docs/lerobot/so101" TargetMode="External"/><Relationship Id="rId2" Type="http://schemas.openxmlformats.org/officeDocument/2006/relationships/hyperlink" Target="https://huggingface.co/docs/lerobot/installation" TargetMode="External"/><Relationship Id="rId3" Type="http://schemas.openxmlformats.org/officeDocument/2006/relationships/hyperlink" Target="https://roboseasy.github.io/docs/physical-ai/lerobot/so-arm/" TargetMode="External"/><Relationship Id="rId4" Type="http://schemas.openxmlformats.org/officeDocument/2006/relationships/hyperlink" Target="https://github.com/huggingface/lerobot/blob/main/docs/source/policy_act_README.md" TargetMode="External"/><Relationship Id="rId5" Type="http://schemas.openxmlformats.org/officeDocument/2006/relationships/hyperlink" Target="https://github.com/huggingface/lerobot/blob/main/docs/source/policy_diffusion_README.md" TargetMode="External"/><Relationship Id="rId6" Type="http://schemas.openxmlformats.org/officeDocument/2006/relationships/hyperlink" Target="https://github.com/huggingface/lerobot/blob/main/docs/source/policy_vqbet_README.md" TargetMode="External"/><Relationship Id="rId7" Type="http://schemas.openxmlformats.org/officeDocument/2006/relationships/hyperlink" Target="https://github.com/huggingface/lerobot/blob/main/docs/source/hilserl.mdx" TargetMode="External"/><Relationship Id="rId8" Type="http://schemas.openxmlformats.org/officeDocument/2006/relationships/hyperlink" Target="https://github.com/huggingface/lerobot/blob/main/docs/source/policy_tdmpc_README.md" TargetMode="External"/><Relationship Id="rId9" Type="http://schemas.openxmlformats.org/officeDocument/2006/relationships/hyperlink" Target="https://github.com/huggingface/lerobot/blob/main/docs/source/pi0fast.mdx" TargetMode="External"/><Relationship Id="rId10" Type="http://schemas.openxmlformats.org/officeDocument/2006/relationships/hyperlink" Target="https://github.com/huggingface/lerobot/blob/main/docs/source/pi05.mdx" TargetMode="External"/><Relationship Id="rId11" Type="http://schemas.openxmlformats.org/officeDocument/2006/relationships/hyperlink" Target="https://github.com/huggingface/lerobot/blob/main/docs/source/policy_groot_README.md" TargetMode="External"/><Relationship Id="rId12" Type="http://schemas.openxmlformats.org/officeDocument/2006/relationships/hyperlink" Target="https://github.com/huggingface/lerobot/blob/main/docs/source/policy_smolvla_README.md" TargetMode="External"/><Relationship Id="rId13" Type="http://schemas.openxmlformats.org/officeDocument/2006/relationships/hyperlink" Target="https://github.com/huggingface/lerobot/blob/main/docs/source/xvla.mdx" TargetMode="External"/><Relationship Id="rId1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54;p13" descr="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-29160" y="1075320"/>
            <a:ext cx="9200520" cy="299052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18320" cy="20505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b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L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R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b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ot</a:t>
            </a:r>
            <a:endParaRPr b="0" lang="en-US" sz="5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T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el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e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o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p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n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dr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oi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  <a:ea typeface="Arial"/>
              </a:rPr>
              <a:t>d</a:t>
            </a:r>
            <a:endParaRPr b="0" lang="en-US" sz="52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18320" cy="21564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오로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카 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스터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디팀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이 도 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훈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세나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테크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놀로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지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로봇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제어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팀 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펌웨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어 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개발</a:t>
            </a:r>
            <a:r>
              <a:rPr b="0" lang="ko" sz="2800" spc="-1" strike="noStrike">
                <a:solidFill>
                  <a:srgbClr val="434343"/>
                </a:solidFill>
                <a:latin typeface="Arial"/>
                <a:ea typeface="Arial"/>
              </a:rPr>
              <a:t>자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4. Diffusion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모델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2" name="Google Shape;155;p22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모두연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Physical AI 3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주차 자료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https://diffusion-policy.cs.columbia.edu/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pic>
        <p:nvPicPr>
          <p:cNvPr id="183" name="Google Shape;156;p22" descr=""/>
          <p:cNvPicPr/>
          <p:nvPr/>
        </p:nvPicPr>
        <p:blipFill>
          <a:blip r:embed="rId2"/>
          <a:stretch/>
        </p:blipFill>
        <p:spPr>
          <a:xfrm>
            <a:off x="336600" y="1017720"/>
            <a:ext cx="5729400" cy="2626560"/>
          </a:xfrm>
          <a:prstGeom prst="rect">
            <a:avLst/>
          </a:prstGeom>
          <a:ln w="0">
            <a:noFill/>
          </a:ln>
        </p:spPr>
      </p:pic>
      <p:grpSp>
        <p:nvGrpSpPr>
          <p:cNvPr id="184" name="Google Shape;159;p22"/>
          <p:cNvGrpSpPr/>
          <p:nvPr/>
        </p:nvGrpSpPr>
        <p:grpSpPr>
          <a:xfrm>
            <a:off x="2711880" y="76320"/>
            <a:ext cx="6117840" cy="570600"/>
            <a:chOff x="2711880" y="76320"/>
            <a:chExt cx="6117840" cy="570600"/>
          </a:xfrm>
        </p:grpSpPr>
        <p:sp>
          <p:nvSpPr>
            <p:cNvPr id="185" name="Google Shape;160;p22"/>
            <p:cNvSpPr/>
            <p:nvPr/>
          </p:nvSpPr>
          <p:spPr>
            <a:xfrm>
              <a:off x="271188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조립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186" name="Google Shape;161;p22"/>
            <p:cNvSpPr/>
            <p:nvPr/>
          </p:nvSpPr>
          <p:spPr>
            <a:xfrm>
              <a:off x="3546000" y="76320"/>
              <a:ext cx="87228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개발 환경 셋팅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및 설치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187" name="Google Shape;162;p22"/>
            <p:cNvSpPr/>
            <p:nvPr/>
          </p:nvSpPr>
          <p:spPr>
            <a:xfrm>
              <a:off x="4420440" y="76320"/>
              <a:ext cx="103284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하드웨어 셋팅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모터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ID,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위치보정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188" name="Google Shape;163;p22"/>
            <p:cNvSpPr/>
            <p:nvPr/>
          </p:nvSpPr>
          <p:spPr>
            <a:xfrm>
              <a:off x="5455440" y="76320"/>
              <a:ext cx="87228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Teleoperation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조종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189" name="Google Shape;164;p22"/>
            <p:cNvSpPr/>
            <p:nvPr/>
          </p:nvSpPr>
          <p:spPr>
            <a:xfrm>
              <a:off x="632988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data 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수집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190" name="Google Shape;165;p22"/>
            <p:cNvSpPr/>
            <p:nvPr/>
          </p:nvSpPr>
          <p:spPr>
            <a:xfrm>
              <a:off x="716400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train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훈련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191" name="Google Shape;166;p22"/>
            <p:cNvSpPr/>
            <p:nvPr/>
          </p:nvSpPr>
          <p:spPr>
            <a:xfrm>
              <a:off x="799776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validation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검증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</p:grpSp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>
            <a:off x="5787000" y="2752920"/>
            <a:ext cx="3045960" cy="1712520"/>
          </a:xfrm>
          <a:prstGeom prst="rect">
            <a:avLst/>
          </a:prstGeom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4"/>
          <a:stretch/>
        </p:blipFill>
        <p:spPr>
          <a:xfrm>
            <a:off x="6068520" y="838080"/>
            <a:ext cx="2761560" cy="1837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5. ACT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모델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5" name="Google Shape;172;p23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모두연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Physical AI 3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주차 자료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https://denev6.tistory.com/entry/Encoder-Decoder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https://sjh9708.tistory.com/231#google_vignette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pic>
        <p:nvPicPr>
          <p:cNvPr id="196" name="Google Shape;173;p23" descr=""/>
          <p:cNvPicPr/>
          <p:nvPr/>
        </p:nvPicPr>
        <p:blipFill>
          <a:blip r:embed="rId3"/>
          <a:stretch/>
        </p:blipFill>
        <p:spPr>
          <a:xfrm>
            <a:off x="336600" y="954720"/>
            <a:ext cx="6464880" cy="2050920"/>
          </a:xfrm>
          <a:prstGeom prst="rect">
            <a:avLst/>
          </a:prstGeom>
          <a:ln w="0">
            <a:noFill/>
          </a:ln>
        </p:spPr>
      </p:pic>
      <p:grpSp>
        <p:nvGrpSpPr>
          <p:cNvPr id="197" name="Google Shape;175;p23"/>
          <p:cNvGrpSpPr/>
          <p:nvPr/>
        </p:nvGrpSpPr>
        <p:grpSpPr>
          <a:xfrm>
            <a:off x="2711880" y="76320"/>
            <a:ext cx="6117840" cy="570600"/>
            <a:chOff x="2711880" y="76320"/>
            <a:chExt cx="6117840" cy="570600"/>
          </a:xfrm>
        </p:grpSpPr>
        <p:sp>
          <p:nvSpPr>
            <p:cNvPr id="198" name="Google Shape;176;p23"/>
            <p:cNvSpPr/>
            <p:nvPr/>
          </p:nvSpPr>
          <p:spPr>
            <a:xfrm>
              <a:off x="271188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조립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199" name="Google Shape;177;p23"/>
            <p:cNvSpPr/>
            <p:nvPr/>
          </p:nvSpPr>
          <p:spPr>
            <a:xfrm>
              <a:off x="3546000" y="76320"/>
              <a:ext cx="87228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개발 환경 셋팅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및 설치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00" name="Google Shape;178;p23"/>
            <p:cNvSpPr/>
            <p:nvPr/>
          </p:nvSpPr>
          <p:spPr>
            <a:xfrm>
              <a:off x="4420440" y="76320"/>
              <a:ext cx="103284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하드웨어 셋팅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모터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ID,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위치보정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01" name="Google Shape;179;p23"/>
            <p:cNvSpPr/>
            <p:nvPr/>
          </p:nvSpPr>
          <p:spPr>
            <a:xfrm>
              <a:off x="5455440" y="76320"/>
              <a:ext cx="87228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Teleoperation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조종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02" name="Google Shape;180;p23"/>
            <p:cNvSpPr/>
            <p:nvPr/>
          </p:nvSpPr>
          <p:spPr>
            <a:xfrm>
              <a:off x="632988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data 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수집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03" name="Google Shape;181;p23"/>
            <p:cNvSpPr/>
            <p:nvPr/>
          </p:nvSpPr>
          <p:spPr>
            <a:xfrm>
              <a:off x="716400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train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훈련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04" name="Google Shape;182;p23"/>
            <p:cNvSpPr/>
            <p:nvPr/>
          </p:nvSpPr>
          <p:spPr>
            <a:xfrm>
              <a:off x="799776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validation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검증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</p:grpSp>
      <p:pic>
        <p:nvPicPr>
          <p:cNvPr id="205" name="Google Shape;183;p23" descr=""/>
          <p:cNvPicPr/>
          <p:nvPr/>
        </p:nvPicPr>
        <p:blipFill>
          <a:blip r:embed="rId4"/>
          <a:stretch/>
        </p:blipFill>
        <p:spPr>
          <a:xfrm>
            <a:off x="6947280" y="978480"/>
            <a:ext cx="1908000" cy="1594440"/>
          </a:xfrm>
          <a:prstGeom prst="rect">
            <a:avLst/>
          </a:prstGeom>
          <a:ln w="0">
            <a:noFill/>
          </a:ln>
        </p:spPr>
      </p:pic>
      <p:sp>
        <p:nvSpPr>
          <p:cNvPr id="206" name="Google Shape;184;p23"/>
          <p:cNvSpPr/>
          <p:nvPr/>
        </p:nvSpPr>
        <p:spPr>
          <a:xfrm>
            <a:off x="5369040" y="1037880"/>
            <a:ext cx="1366560" cy="415080"/>
          </a:xfrm>
          <a:prstGeom prst="rect">
            <a:avLst/>
          </a:prstGeom>
          <a:noFill/>
          <a:ln w="1905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" descr=""/>
          <p:cNvPicPr/>
          <p:nvPr/>
        </p:nvPicPr>
        <p:blipFill>
          <a:blip r:embed="rId5"/>
          <a:stretch/>
        </p:blipFill>
        <p:spPr>
          <a:xfrm>
            <a:off x="5784120" y="2857680"/>
            <a:ext cx="3045960" cy="17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6. smolVLA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모델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209" name="Google Shape;190;p24"/>
          <p:cNvGrpSpPr/>
          <p:nvPr/>
        </p:nvGrpSpPr>
        <p:grpSpPr>
          <a:xfrm>
            <a:off x="2711880" y="76320"/>
            <a:ext cx="6117840" cy="570600"/>
            <a:chOff x="2711880" y="76320"/>
            <a:chExt cx="6117840" cy="570600"/>
          </a:xfrm>
        </p:grpSpPr>
        <p:sp>
          <p:nvSpPr>
            <p:cNvPr id="210" name="Google Shape;191;p24"/>
            <p:cNvSpPr/>
            <p:nvPr/>
          </p:nvSpPr>
          <p:spPr>
            <a:xfrm>
              <a:off x="271188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조립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11" name="Google Shape;192;p24"/>
            <p:cNvSpPr/>
            <p:nvPr/>
          </p:nvSpPr>
          <p:spPr>
            <a:xfrm>
              <a:off x="3546000" y="76320"/>
              <a:ext cx="87228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개발 환경 셋팅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및 설치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12" name="Google Shape;193;p24"/>
            <p:cNvSpPr/>
            <p:nvPr/>
          </p:nvSpPr>
          <p:spPr>
            <a:xfrm>
              <a:off x="4420440" y="76320"/>
              <a:ext cx="103284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하드웨어 셋팅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모터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ID,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위치보정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13" name="Google Shape;194;p24"/>
            <p:cNvSpPr/>
            <p:nvPr/>
          </p:nvSpPr>
          <p:spPr>
            <a:xfrm>
              <a:off x="5455440" y="76320"/>
              <a:ext cx="87228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Teleoperation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조종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14" name="Google Shape;195;p24"/>
            <p:cNvSpPr/>
            <p:nvPr/>
          </p:nvSpPr>
          <p:spPr>
            <a:xfrm>
              <a:off x="632988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data 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수집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15" name="Google Shape;196;p24"/>
            <p:cNvSpPr/>
            <p:nvPr/>
          </p:nvSpPr>
          <p:spPr>
            <a:xfrm>
              <a:off x="716400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train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훈련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16" name="Google Shape;197;p24"/>
            <p:cNvSpPr/>
            <p:nvPr/>
          </p:nvSpPr>
          <p:spPr>
            <a:xfrm>
              <a:off x="799776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validation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검증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</p:grpSp>
      <p:sp>
        <p:nvSpPr>
          <p:cNvPr id="217" name="Google Shape;198;p24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</a:t>
            </a: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https://discuss.pytorch.kr/t/smolvla-450m-vision-language-action-feat-hugging-face/7226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pic>
        <p:nvPicPr>
          <p:cNvPr id="218" name="Google Shape;199;p24" descr=""/>
          <p:cNvPicPr/>
          <p:nvPr/>
        </p:nvPicPr>
        <p:blipFill>
          <a:blip r:embed="rId2"/>
          <a:stretch/>
        </p:blipFill>
        <p:spPr>
          <a:xfrm>
            <a:off x="311760" y="989640"/>
            <a:ext cx="5731200" cy="3312360"/>
          </a:xfrm>
          <a:prstGeom prst="rect">
            <a:avLst/>
          </a:prstGeom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3"/>
          <a:stretch/>
        </p:blipFill>
        <p:spPr>
          <a:xfrm>
            <a:off x="5784120" y="2854080"/>
            <a:ext cx="3045960" cy="17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5956200" cy="3414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기존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teleoperator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할때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br>
              <a:rPr sz="1800"/>
            </a:b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리더암을 움직여서 팔로우암을 조종했다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teleop-android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는 리더암 대신 </a:t>
            </a:r>
            <a:br>
              <a:rPr sz="1800"/>
            </a:b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android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폰으로 팔로우암을 조종한다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AutoNum type="arabicParenR"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android studio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를 사용하여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app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을 설치해야 하고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br>
              <a:rPr sz="1800"/>
            </a:b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같은 네트워크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(=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같은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wifi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사용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에 있어야 한다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21" name="Google Shape;206;p25"/>
          <p:cNvGrpSpPr/>
          <p:nvPr/>
        </p:nvGrpSpPr>
        <p:grpSpPr>
          <a:xfrm>
            <a:off x="2711880" y="76320"/>
            <a:ext cx="6117840" cy="570600"/>
            <a:chOff x="2711880" y="76320"/>
            <a:chExt cx="6117840" cy="570600"/>
          </a:xfrm>
        </p:grpSpPr>
        <p:sp>
          <p:nvSpPr>
            <p:cNvPr id="222" name="Google Shape;207;p25"/>
            <p:cNvSpPr/>
            <p:nvPr/>
          </p:nvSpPr>
          <p:spPr>
            <a:xfrm>
              <a:off x="271188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조립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23" name="Google Shape;208;p25"/>
            <p:cNvSpPr/>
            <p:nvPr/>
          </p:nvSpPr>
          <p:spPr>
            <a:xfrm>
              <a:off x="3546000" y="76320"/>
              <a:ext cx="87228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개발 환경 셋팅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및 설치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24" name="Google Shape;209;p25"/>
            <p:cNvSpPr/>
            <p:nvPr/>
          </p:nvSpPr>
          <p:spPr>
            <a:xfrm>
              <a:off x="4420440" y="76320"/>
              <a:ext cx="103284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하드웨어 셋팅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모터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ID,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위치보정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25" name="Google Shape;210;p25"/>
            <p:cNvSpPr/>
            <p:nvPr/>
          </p:nvSpPr>
          <p:spPr>
            <a:xfrm>
              <a:off x="5455440" y="76320"/>
              <a:ext cx="872280" cy="5706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Teleoperation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조종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26" name="Google Shape;211;p25"/>
            <p:cNvSpPr/>
            <p:nvPr/>
          </p:nvSpPr>
          <p:spPr>
            <a:xfrm>
              <a:off x="632988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data 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수집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27" name="Google Shape;212;p25"/>
            <p:cNvSpPr/>
            <p:nvPr/>
          </p:nvSpPr>
          <p:spPr>
            <a:xfrm>
              <a:off x="716400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train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훈련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28" name="Google Shape;213;p25"/>
            <p:cNvSpPr/>
            <p:nvPr/>
          </p:nvSpPr>
          <p:spPr>
            <a:xfrm>
              <a:off x="799776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validation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검증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</p:grpSp>
      <p:sp>
        <p:nvSpPr>
          <p:cNvPr id="229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7. Teleop-Android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소개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0" name="Google Shape;215;p25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</a:t>
            </a: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https://github.com/giacomoran/teleop-android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https://huggingface.co/docs/lerobot/phone_teleop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6172200" y="844920"/>
            <a:ext cx="2658240" cy="149436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4"/>
          <a:stretch/>
        </p:blipFill>
        <p:spPr>
          <a:xfrm>
            <a:off x="6104160" y="2448360"/>
            <a:ext cx="2750760" cy="2122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6473160" cy="3414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Teleop-Android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깃허브 레모지토리 가져오기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SO-ARM101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깃허브 레포지토리 가져오기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SO101 URDF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수정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uv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로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package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설치 및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Python dependencies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설치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Teleop-Android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코드 수정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Android Studio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설치 및 빌드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Teleop-Android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의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Python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서버 실행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Teleop-Android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실습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teleop-android </a:t>
            </a:r>
            <a:r>
              <a:rPr b="0" lang="ko" sz="16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실습문서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34" name="Google Shape;223;p26"/>
          <p:cNvGrpSpPr/>
          <p:nvPr/>
        </p:nvGrpSpPr>
        <p:grpSpPr>
          <a:xfrm>
            <a:off x="2711880" y="76320"/>
            <a:ext cx="6117840" cy="570600"/>
            <a:chOff x="2711880" y="76320"/>
            <a:chExt cx="6117840" cy="570600"/>
          </a:xfrm>
        </p:grpSpPr>
        <p:sp>
          <p:nvSpPr>
            <p:cNvPr id="235" name="Google Shape;224;p26"/>
            <p:cNvSpPr/>
            <p:nvPr/>
          </p:nvSpPr>
          <p:spPr>
            <a:xfrm>
              <a:off x="271188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조립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36" name="Google Shape;225;p26"/>
            <p:cNvSpPr/>
            <p:nvPr/>
          </p:nvSpPr>
          <p:spPr>
            <a:xfrm>
              <a:off x="3546000" y="76320"/>
              <a:ext cx="87228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개발 환경 셋팅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및 설치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37" name="Google Shape;226;p26"/>
            <p:cNvSpPr/>
            <p:nvPr/>
          </p:nvSpPr>
          <p:spPr>
            <a:xfrm>
              <a:off x="4420440" y="76320"/>
              <a:ext cx="103284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하드웨어 셋팅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모터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ID,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위치보정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38" name="Google Shape;227;p26"/>
            <p:cNvSpPr/>
            <p:nvPr/>
          </p:nvSpPr>
          <p:spPr>
            <a:xfrm>
              <a:off x="5455440" y="76320"/>
              <a:ext cx="872280" cy="570600"/>
            </a:xfrm>
            <a:prstGeom prst="roundRect">
              <a:avLst>
                <a:gd name="adj" fmla="val 16667"/>
              </a:avLst>
            </a:prstGeom>
            <a:solidFill>
              <a:srgbClr val="b6d7a8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Teleoperation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조종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39" name="Google Shape;228;p26"/>
            <p:cNvSpPr/>
            <p:nvPr/>
          </p:nvSpPr>
          <p:spPr>
            <a:xfrm>
              <a:off x="632988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data 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수집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40" name="Google Shape;229;p26"/>
            <p:cNvSpPr/>
            <p:nvPr/>
          </p:nvSpPr>
          <p:spPr>
            <a:xfrm>
              <a:off x="716400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train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훈련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  <p:sp>
          <p:nvSpPr>
            <p:cNvPr id="241" name="Google Shape;230;p26"/>
            <p:cNvSpPr/>
            <p:nvPr/>
          </p:nvSpPr>
          <p:spPr>
            <a:xfrm>
              <a:off x="7997760" y="76320"/>
              <a:ext cx="831960" cy="5706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697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66960" rIns="66960" tIns="66960" bIns="669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validation</a:t>
              </a:r>
              <a:endParaRPr b="0" lang="en-US" sz="88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검증</a:t>
              </a:r>
              <a:r>
                <a:rPr b="0" lang="en-US" sz="88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880" spc="-1" strike="noStrike">
                <a:latin typeface="Arial"/>
              </a:endParaRPr>
            </a:p>
          </p:txBody>
        </p:sp>
      </p:grpSp>
      <p:sp>
        <p:nvSpPr>
          <p:cNvPr id="242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8. Teleop-Android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실습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3" name="Google Shape;232;p26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</a:t>
            </a: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https://github.com/giacomoran/teleop-android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6629400" y="914400"/>
            <a:ext cx="2155320" cy="3823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요약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8320" cy="3414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LeRobot 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로봇학습의 진입 장볍을 낮추기 위한 오픈 소스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SO-ARM101(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로봇팔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로봇제어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전통적방식➜비전방식➜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AI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학습기반방식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AI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학습기반방식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로봇이 행동을 “결정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(decision)”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Policy 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로봇 행동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(action)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을 결정하는 과정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강화학습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보상이 큰 방향으로 행동을 결정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잘못된 결정에 대한 대응못함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단순모방학습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전문가행동의 평균오차편차가 적은 방향으로 행동을 결정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생성형모방학습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전문가행동을 확률분포로 만들어 행동을 결정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다양한 행동이 가능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VLA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기반학습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text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를 입력으로 받을 수 있음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 LLM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백본 덕분에 범용적 행동이 가능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47" name="Google Shape;240;p27"/>
          <p:cNvGrpSpPr/>
          <p:nvPr/>
        </p:nvGrpSpPr>
        <p:grpSpPr>
          <a:xfrm>
            <a:off x="591120" y="3920760"/>
            <a:ext cx="8100000" cy="756000"/>
            <a:chOff x="591120" y="3920760"/>
            <a:chExt cx="8100000" cy="756000"/>
          </a:xfrm>
        </p:grpSpPr>
        <p:sp>
          <p:nvSpPr>
            <p:cNvPr id="248" name="Google Shape;241;p27"/>
            <p:cNvSpPr/>
            <p:nvPr/>
          </p:nvSpPr>
          <p:spPr>
            <a:xfrm>
              <a:off x="591120" y="3920760"/>
              <a:ext cx="1101960" cy="7560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92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560" rIns="88560" tIns="88560" bIns="885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조립</a:t>
              </a:r>
              <a:endParaRPr b="0" lang="en-US" sz="1170" spc="-1" strike="noStrike">
                <a:latin typeface="Arial"/>
              </a:endParaRPr>
            </a:p>
          </p:txBody>
        </p:sp>
        <p:sp>
          <p:nvSpPr>
            <p:cNvPr id="249" name="Google Shape;242;p27"/>
            <p:cNvSpPr/>
            <p:nvPr/>
          </p:nvSpPr>
          <p:spPr>
            <a:xfrm>
              <a:off x="1695240" y="3920760"/>
              <a:ext cx="1155600" cy="7560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92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560" rIns="88560" tIns="88560" bIns="885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개발 환경 셋팅</a:t>
              </a:r>
              <a:endParaRPr b="0" lang="en-US" sz="117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및 설치</a:t>
              </a:r>
              <a:endParaRPr b="0" lang="en-US" sz="1170" spc="-1" strike="noStrike">
                <a:latin typeface="Arial"/>
              </a:endParaRPr>
            </a:p>
          </p:txBody>
        </p:sp>
        <p:sp>
          <p:nvSpPr>
            <p:cNvPr id="250" name="Google Shape;243;p27"/>
            <p:cNvSpPr/>
            <p:nvPr/>
          </p:nvSpPr>
          <p:spPr>
            <a:xfrm>
              <a:off x="2853000" y="3920760"/>
              <a:ext cx="1368000" cy="7560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92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560" rIns="88560" tIns="88560" bIns="885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하드웨어 셋팅</a:t>
              </a:r>
              <a:endParaRPr b="0" lang="en-US" sz="117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모터</a:t>
              </a: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ID,</a:t>
              </a:r>
              <a:r>
                <a:rPr b="0" lang="ko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위치보정</a:t>
              </a: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1170" spc="-1" strike="noStrike">
                <a:latin typeface="Arial"/>
              </a:endParaRPr>
            </a:p>
          </p:txBody>
        </p:sp>
        <p:sp>
          <p:nvSpPr>
            <p:cNvPr id="251" name="Google Shape;244;p27"/>
            <p:cNvSpPr/>
            <p:nvPr/>
          </p:nvSpPr>
          <p:spPr>
            <a:xfrm>
              <a:off x="4223160" y="3920760"/>
              <a:ext cx="1155600" cy="7560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92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560" rIns="88560" tIns="88560" bIns="885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Teleoperation</a:t>
              </a:r>
              <a:endParaRPr b="0" lang="en-US" sz="117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조종</a:t>
              </a: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1170" spc="-1" strike="noStrike">
                <a:latin typeface="Arial"/>
              </a:endParaRPr>
            </a:p>
          </p:txBody>
        </p:sp>
        <p:sp>
          <p:nvSpPr>
            <p:cNvPr id="252" name="Google Shape;245;p27"/>
            <p:cNvSpPr/>
            <p:nvPr/>
          </p:nvSpPr>
          <p:spPr>
            <a:xfrm>
              <a:off x="5380920" y="3920760"/>
              <a:ext cx="1101960" cy="7560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92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560" rIns="88560" tIns="88560" bIns="885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data </a:t>
              </a:r>
              <a:r>
                <a:rPr b="0" lang="ko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수집</a:t>
              </a:r>
              <a:endParaRPr b="0" lang="en-US" sz="1170" spc="-1" strike="noStrike">
                <a:latin typeface="Arial"/>
              </a:endParaRPr>
            </a:p>
          </p:txBody>
        </p:sp>
        <p:sp>
          <p:nvSpPr>
            <p:cNvPr id="253" name="Google Shape;246;p27"/>
            <p:cNvSpPr/>
            <p:nvPr/>
          </p:nvSpPr>
          <p:spPr>
            <a:xfrm>
              <a:off x="6485040" y="3920760"/>
              <a:ext cx="1101960" cy="756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2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560" rIns="88560" tIns="88560" bIns="885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train</a:t>
              </a:r>
              <a:endParaRPr b="0" lang="en-US" sz="117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훈련</a:t>
              </a: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1170" spc="-1" strike="noStrike">
                <a:latin typeface="Arial"/>
              </a:endParaRPr>
            </a:p>
          </p:txBody>
        </p:sp>
        <p:sp>
          <p:nvSpPr>
            <p:cNvPr id="254" name="Google Shape;247;p27"/>
            <p:cNvSpPr/>
            <p:nvPr/>
          </p:nvSpPr>
          <p:spPr>
            <a:xfrm>
              <a:off x="7589160" y="3920760"/>
              <a:ext cx="1101960" cy="756000"/>
            </a:xfrm>
            <a:prstGeom prst="roundRect">
              <a:avLst>
                <a:gd name="adj" fmla="val 16667"/>
              </a:avLst>
            </a:prstGeom>
            <a:solidFill>
              <a:srgbClr val="f0f6fc"/>
            </a:solidFill>
            <a:ln w="92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88560" rIns="88560" tIns="88560" bIns="885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validation</a:t>
              </a:r>
              <a:endParaRPr b="0" lang="en-US" sz="117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검증</a:t>
              </a:r>
              <a:r>
                <a:rPr b="0" lang="en-US" sz="117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117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요약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296640" y="1152360"/>
            <a:ext cx="8518320" cy="3414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Diffusion 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디노이징 기법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로봇이 딱딱 끊기면서 동작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ACT :  CVAE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기법에 로봇동작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sequence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를 위해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transformer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도입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br>
              <a:rPr sz="1800"/>
            </a:br>
            <a:r>
              <a:rPr b="0" lang="en-US" sz="1800" spc="-1" strike="noStrike">
                <a:latin typeface="Arial"/>
                <a:ea typeface="Arial"/>
              </a:rPr>
              <a:t>         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잠재변수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z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는 전문가행동의 확률분포특징값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smolVLA : VLA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에서 로봇전용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LLM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도입하고 경량화로 용량 줄임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Teleop-Android : 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리더암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팔로암 조종 ➜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android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폰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b="0" lang="ko" sz="1800" spc="-1" strike="noStrike">
                <a:solidFill>
                  <a:srgbClr val="000000"/>
                </a:solidFill>
                <a:latin typeface="Arial"/>
                <a:ea typeface="Arial"/>
              </a:rPr>
              <a:t>팔로암 조종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18320" cy="83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🤗 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Q&amp;A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58" name="Google Shape;259;p29" descr="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-29160" y="1075320"/>
            <a:ext cx="9200520" cy="299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311760" y="2151000"/>
            <a:ext cx="8518320" cy="839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🤗 </a:t>
            </a:r>
            <a:r>
              <a:rPr b="0" lang="ko" sz="3600" spc="-1" strike="noStrike">
                <a:solidFill>
                  <a:srgbClr val="000000"/>
                </a:solidFill>
                <a:latin typeface="Arial"/>
                <a:ea typeface="Arial"/>
              </a:rPr>
              <a:t>감사합니다</a:t>
            </a: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60" name="Google Shape;265;p30" descr="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-29160" y="1075320"/>
            <a:ext cx="9200520" cy="299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61;p14" descr=""/>
          <p:cNvPicPr/>
          <p:nvPr/>
        </p:nvPicPr>
        <p:blipFill>
          <a:blip r:embed="rId1">
            <a:alphaModFix amt="20000"/>
          </a:blip>
          <a:stretch/>
        </p:blipFill>
        <p:spPr>
          <a:xfrm>
            <a:off x="-29160" y="1075320"/>
            <a:ext cx="9200520" cy="2990520"/>
          </a:xfrm>
          <a:prstGeom prst="rect">
            <a:avLst/>
          </a:prstGeom>
          <a:ln w="0">
            <a:noFill/>
          </a:ln>
        </p:spPr>
      </p:pic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목차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8320" cy="3414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434343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LeRobot </a:t>
            </a:r>
            <a:r>
              <a:rPr b="0" lang="ko" sz="1800" spc="-1" strike="noStrike">
                <a:solidFill>
                  <a:srgbClr val="434343"/>
                </a:solidFill>
                <a:latin typeface="Arial"/>
                <a:ea typeface="Arial"/>
              </a:rPr>
              <a:t>소개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434343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LeRobot </a:t>
            </a:r>
            <a:r>
              <a:rPr b="0" lang="ko" sz="1800" spc="-1" strike="noStrike">
                <a:solidFill>
                  <a:srgbClr val="434343"/>
                </a:solidFill>
                <a:latin typeface="Arial"/>
                <a:ea typeface="Arial"/>
              </a:rPr>
              <a:t>개념 정리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434343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SO-ARM101 </a:t>
            </a:r>
            <a:r>
              <a:rPr b="0" lang="ko" sz="1800" spc="-1" strike="noStrike">
                <a:solidFill>
                  <a:srgbClr val="434343"/>
                </a:solidFill>
                <a:latin typeface="Arial"/>
                <a:ea typeface="Arial"/>
              </a:rPr>
              <a:t>실행 절차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434343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Diffusion </a:t>
            </a:r>
            <a:r>
              <a:rPr b="0" lang="ko" sz="1800" spc="-1" strike="noStrike">
                <a:solidFill>
                  <a:srgbClr val="434343"/>
                </a:solidFill>
                <a:latin typeface="Arial"/>
                <a:ea typeface="Arial"/>
              </a:rPr>
              <a:t>모델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434343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ACT </a:t>
            </a:r>
            <a:r>
              <a:rPr b="0" lang="ko" sz="1800" spc="-1" strike="noStrike">
                <a:solidFill>
                  <a:srgbClr val="434343"/>
                </a:solidFill>
                <a:latin typeface="Arial"/>
                <a:ea typeface="Arial"/>
              </a:rPr>
              <a:t>모델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434343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SmolVLA </a:t>
            </a:r>
            <a:r>
              <a:rPr b="0" lang="ko" sz="1800" spc="-1" strike="noStrike">
                <a:solidFill>
                  <a:srgbClr val="434343"/>
                </a:solidFill>
                <a:latin typeface="Arial"/>
                <a:ea typeface="Arial"/>
              </a:rPr>
              <a:t>모델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434343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Teleop-Android </a:t>
            </a:r>
            <a:r>
              <a:rPr b="0" lang="ko" sz="1800" spc="-1" strike="noStrike">
                <a:solidFill>
                  <a:srgbClr val="434343"/>
                </a:solidFill>
                <a:latin typeface="Arial"/>
                <a:ea typeface="Arial"/>
              </a:rPr>
              <a:t>소개</a:t>
            </a:r>
            <a:endParaRPr b="0" lang="en-US" sz="1800" spc="-1" strike="noStrike"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434343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434343"/>
                </a:solidFill>
                <a:latin typeface="Arial"/>
                <a:ea typeface="Arial"/>
              </a:rPr>
              <a:t>Teleop-Android </a:t>
            </a:r>
            <a:r>
              <a:rPr b="0" lang="ko" sz="1800" spc="-1" strike="noStrike">
                <a:solidFill>
                  <a:srgbClr val="434343"/>
                </a:solidFill>
                <a:latin typeface="Arial"/>
                <a:ea typeface="Arial"/>
              </a:rPr>
              <a:t>실습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1.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LeRo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bot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소개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311760" y="2317680"/>
            <a:ext cx="5395320" cy="224892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🤗 </a:t>
            </a:r>
            <a:r>
              <a:rPr b="0" lang="ko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로봇 학습의 진입 장벽을 낮추기 위해 개발된 오픈소스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🤗</a:t>
            </a:r>
            <a:r>
              <a:rPr b="0" lang="ko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복잡한 로봇 하드웨어 없이도 공개된 시뮬레이터와 데이터로 쉽게 </a:t>
            </a: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Physical AI</a:t>
            </a:r>
            <a:r>
              <a:rPr b="0" lang="ko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를 연구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🤗</a:t>
            </a:r>
            <a:r>
              <a:rPr b="0" lang="ko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모방 학습과 강화 학습</a:t>
            </a: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, </a:t>
            </a:r>
            <a:r>
              <a:rPr b="0" lang="ko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그리고 </a:t>
            </a: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VLA</a:t>
            </a:r>
            <a:r>
              <a:rPr b="0" lang="ko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기반 학습에 중점을 둔 로봇 제어 파이프라인을 제공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125" name="Google Shape;70;p15" descr=""/>
          <p:cNvPicPr/>
          <p:nvPr/>
        </p:nvPicPr>
        <p:blipFill>
          <a:blip r:embed="rId1"/>
          <a:stretch/>
        </p:blipFill>
        <p:spPr>
          <a:xfrm>
            <a:off x="769680" y="1017720"/>
            <a:ext cx="3994920" cy="1297800"/>
          </a:xfrm>
          <a:prstGeom prst="rect">
            <a:avLst/>
          </a:prstGeom>
          <a:ln w="0">
            <a:noFill/>
          </a:ln>
        </p:spPr>
      </p:pic>
      <p:sp>
        <p:nvSpPr>
          <p:cNvPr id="126" name="Google Shape;71;p15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모두연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Physical AI 1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주차 자료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https://shop.wowrobo.com/products/so-arm101-diy-kit-assembled-version-1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grpSp>
        <p:nvGrpSpPr>
          <p:cNvPr id="127" name="Google Shape;72;p15"/>
          <p:cNvGrpSpPr/>
          <p:nvPr/>
        </p:nvGrpSpPr>
        <p:grpSpPr>
          <a:xfrm>
            <a:off x="5830560" y="1049760"/>
            <a:ext cx="2999880" cy="2578320"/>
            <a:chOff x="5830560" y="1049760"/>
            <a:chExt cx="2999880" cy="2578320"/>
          </a:xfrm>
        </p:grpSpPr>
        <p:pic>
          <p:nvPicPr>
            <p:cNvPr id="128" name="Google Shape;73;p15" descr=""/>
            <p:cNvPicPr/>
            <p:nvPr/>
          </p:nvPicPr>
          <p:blipFill>
            <a:blip r:embed="rId3"/>
            <a:stretch/>
          </p:blipFill>
          <p:spPr>
            <a:xfrm>
              <a:off x="5830560" y="1049760"/>
              <a:ext cx="2999520" cy="2248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9" name="Google Shape;74;p15"/>
            <p:cNvSpPr/>
            <p:nvPr/>
          </p:nvSpPr>
          <p:spPr>
            <a:xfrm>
              <a:off x="5830920" y="3320640"/>
              <a:ext cx="2999520" cy="30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8160" bIns="30816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800" spc="-1" strike="noStrike">
                  <a:solidFill>
                    <a:srgbClr val="595959"/>
                  </a:solidFill>
                  <a:latin typeface="Arial"/>
                  <a:ea typeface="Arial"/>
                </a:rPr>
                <a:t>SO-ARM 101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30" name="Google Shape;75;p15"/>
          <p:cNvSpPr/>
          <p:nvPr/>
        </p:nvSpPr>
        <p:spPr>
          <a:xfrm>
            <a:off x="5827320" y="3630240"/>
            <a:ext cx="3006720" cy="86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# LeRobot </a:t>
            </a:r>
            <a:r>
              <a:rPr b="0" lang="ko" sz="1400" spc="-1" strike="noStrike">
                <a:solidFill>
                  <a:srgbClr val="000000"/>
                </a:solidFill>
                <a:latin typeface="Arial"/>
                <a:ea typeface="Arial"/>
              </a:rPr>
              <a:t>공식사이트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https://github.com/huggingface/lerobot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5"/>
              </a:rPr>
              <a:t>https://huggingface.co/docs/lerobot/index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2.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LeRo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bot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개념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정리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-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로봇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제어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방식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의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진화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흐름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311760" y="946800"/>
            <a:ext cx="6779880" cy="36964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1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전통적 로봇 제어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명확하게 정의된 경로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작업을 반복 수행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사람이 로봇의 행동을 제어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로봇 티칭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1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비전 기반 제어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카메라로 객체 인식 ➜ 좌표 계산 ➜ 로봇제어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인식은 로봇이 하지만 사람이 어떻게 동작할지 제어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YOLO,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신호등 인식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AI </a:t>
            </a:r>
            <a:r>
              <a:rPr b="1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학습 기반 제어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로봇이 학습을 통해 로봇의 동작을 제어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강화학습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(Q-learning, DQN), </a:t>
            </a:r>
            <a:r>
              <a:rPr b="0" lang="ko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모방학습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(Diffusion, ACT),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VLA</a:t>
            </a:r>
            <a:r>
              <a:rPr b="0" lang="ko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기반학습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로봇이 어떻게 동작할지 스스로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“결정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(Decision)”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33" name="Google Shape;82;p16" descr=""/>
          <p:cNvPicPr/>
          <p:nvPr/>
        </p:nvPicPr>
        <p:blipFill>
          <a:blip r:embed="rId1"/>
          <a:stretch/>
        </p:blipFill>
        <p:spPr>
          <a:xfrm>
            <a:off x="7093800" y="946800"/>
            <a:ext cx="1736280" cy="104400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83;p16" descr=""/>
          <p:cNvPicPr/>
          <p:nvPr/>
        </p:nvPicPr>
        <p:blipFill>
          <a:blip r:embed="rId2"/>
          <a:srcRect l="0" t="9989" r="54575" b="0"/>
          <a:stretch/>
        </p:blipFill>
        <p:spPr>
          <a:xfrm>
            <a:off x="7093800" y="1992600"/>
            <a:ext cx="1761480" cy="1513800"/>
          </a:xfrm>
          <a:prstGeom prst="rect">
            <a:avLst/>
          </a:prstGeom>
          <a:ln w="0">
            <a:noFill/>
          </a:ln>
        </p:spPr>
      </p:pic>
      <p:sp>
        <p:nvSpPr>
          <p:cNvPr id="135" name="Google Shape;84;p16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모두연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Physical AI 1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주차 자료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https://huggingface.co/blog/nvidia/gr00t-n1-5-so101-tuning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http://www.doolim-yaskawa.com/main/service/edu/program.do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5"/>
              </a:rPr>
              <a:t>https://www.aitimes.com/news/articleView.html?idxno=143047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pic>
        <p:nvPicPr>
          <p:cNvPr id="136" name="Google Shape;85;p16" descr=""/>
          <p:cNvPicPr/>
          <p:nvPr/>
        </p:nvPicPr>
        <p:blipFill>
          <a:blip r:embed="rId6"/>
          <a:srcRect l="0" t="37520" r="0" b="0"/>
          <a:stretch/>
        </p:blipFill>
        <p:spPr>
          <a:xfrm>
            <a:off x="7093800" y="3508920"/>
            <a:ext cx="1736280" cy="115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2. LeRobot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개념 정리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- Policy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5138640" cy="3414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로봇은 동작을 어떻게 </a:t>
            </a:r>
            <a:r>
              <a:rPr b="1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결정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(Decision)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할까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?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강화학습에서는 </a:t>
            </a:r>
            <a:br>
              <a:rPr sz="1600"/>
            </a:b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state ➜ policy ➜ action&amp;reward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를 반복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여기서 로봇의 동작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(action)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은 정책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(policy)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을 거치면서 결정이 된다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즉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ko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로봇의 동작을 결정하는 과정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을 </a:t>
            </a:r>
            <a:r>
              <a:rPr b="1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정책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(policy)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라고 한다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LeRobot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의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Policy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도 로봇동작을 결정하는 핵심과정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LeRobot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의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AI Model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이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Policy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에 속함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39" name="Google Shape;92;p17" descr=""/>
          <p:cNvPicPr/>
          <p:nvPr/>
        </p:nvPicPr>
        <p:blipFill>
          <a:blip r:embed="rId1"/>
          <a:stretch/>
        </p:blipFill>
        <p:spPr>
          <a:xfrm>
            <a:off x="5344560" y="1152360"/>
            <a:ext cx="3689280" cy="2750400"/>
          </a:xfrm>
          <a:prstGeom prst="rect">
            <a:avLst/>
          </a:prstGeom>
          <a:ln w="0">
            <a:noFill/>
          </a:ln>
        </p:spPr>
      </p:pic>
      <p:sp>
        <p:nvSpPr>
          <p:cNvPr id="140" name="Google Shape;93;p17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모두연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Physical AI 2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주차 자료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https://brunch.co.kr/@dif/50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  </a:t>
            </a: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https://youtu.be/DbbcaspZATg?si=bo6zkLEP_m17bLVN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2. LeRobot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개념 정리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-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강화학습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8320" cy="3414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state ➜ policy ➜ action&amp;reward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를 반복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강화학습은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reward</a:t>
            </a:r>
            <a:r>
              <a:rPr b="1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가 더 좋은 방향으로 학습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한다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state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와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action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사이에서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reward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를 계산하여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Q-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테이블로 정리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Q-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테이블은 딥러닝의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w(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가중치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와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b(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바이어스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를 구해서 나타낼수 있다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즉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, Q-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테이블이 딥러닝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(DNN)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으로 대체된다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43" name="Google Shape;100;p18" descr=""/>
          <p:cNvPicPr/>
          <p:nvPr/>
        </p:nvPicPr>
        <p:blipFill>
          <a:blip r:embed="rId1"/>
          <a:srcRect l="11012" t="0" r="13568" b="0"/>
          <a:stretch/>
        </p:blipFill>
        <p:spPr>
          <a:xfrm>
            <a:off x="4780080" y="3268080"/>
            <a:ext cx="3783240" cy="1032480"/>
          </a:xfrm>
          <a:prstGeom prst="rect">
            <a:avLst/>
          </a:prstGeom>
          <a:ln w="0">
            <a:noFill/>
          </a:ln>
        </p:spPr>
      </p:pic>
      <p:pic>
        <p:nvPicPr>
          <p:cNvPr id="144" name="Google Shape;101;p18" descr=""/>
          <p:cNvPicPr/>
          <p:nvPr/>
        </p:nvPicPr>
        <p:blipFill>
          <a:blip r:embed="rId2"/>
          <a:stretch/>
        </p:blipFill>
        <p:spPr>
          <a:xfrm>
            <a:off x="336600" y="2801520"/>
            <a:ext cx="4264920" cy="1588320"/>
          </a:xfrm>
          <a:prstGeom prst="rect">
            <a:avLst/>
          </a:prstGeom>
          <a:ln w="0">
            <a:noFill/>
          </a:ln>
        </p:spPr>
      </p:pic>
      <p:sp>
        <p:nvSpPr>
          <p:cNvPr id="145" name="Google Shape;102;p18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모두연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Physical AI 3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주차 자료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https://www.youtube.com/watch?v=-1LySsJs_60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https://jeinalog.tistory.com/20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2. LeRobot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개념 정리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-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모방학습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845960" cy="3414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1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단순 행동모방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(Behavior Cloning with MSE)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전문가의 정답과 내 예측값의 차이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(</a:t>
            </a:r>
            <a:r>
              <a:rPr b="0" lang="ko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오차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)</a:t>
            </a:r>
            <a:r>
              <a:rPr b="0" lang="ko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를 줄이는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평균 제곱 오차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(MSE)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로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action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을 결정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전문가의 정답들간 차이가 클수록 정확도⇩</a:t>
            </a:r>
            <a:endParaRPr b="0" lang="en-US" sz="1600" spc="-1" strike="noStrike"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spcBef>
                <a:spcPts val="1199"/>
              </a:spcBef>
              <a:buClr>
                <a:srgbClr val="000000"/>
              </a:buClr>
              <a:buFont typeface="Arial"/>
              <a:buAutoNum type="arabicParenR"/>
              <a:tabLst>
                <a:tab algn="l" pos="0"/>
              </a:tabLst>
            </a:pPr>
            <a:r>
              <a:rPr b="1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생성형 행동모방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(Generative Behavior Cloning)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전문가의 정답을 </a:t>
            </a:r>
            <a:r>
              <a:rPr b="1" lang="ko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확률분포로 학습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하여 </a:t>
            </a:r>
            <a:r>
              <a:rPr b="0" lang="ko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다양한 </a:t>
            </a:r>
            <a:r>
              <a:rPr b="0" lang="en-US" sz="16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action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을 출력함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  <a:tabLst>
                <a:tab algn="l" pos="0"/>
              </a:tabLst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가장 분포가 높은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action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이 안될때 다음 분포가 높은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action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으로 결정할 수 있다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8" name="Google Shape;109;p19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chatGPT, 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제미나이     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grpSp>
        <p:nvGrpSpPr>
          <p:cNvPr id="149" name="Google Shape;110;p19"/>
          <p:cNvGrpSpPr/>
          <p:nvPr/>
        </p:nvGrpSpPr>
        <p:grpSpPr>
          <a:xfrm>
            <a:off x="5205600" y="1279080"/>
            <a:ext cx="1652400" cy="1635480"/>
            <a:chOff x="5205600" y="1279080"/>
            <a:chExt cx="1652400" cy="1635480"/>
          </a:xfrm>
        </p:grpSpPr>
        <p:pic>
          <p:nvPicPr>
            <p:cNvPr id="150" name="Google Shape;111;p19" descr=""/>
            <p:cNvPicPr/>
            <p:nvPr/>
          </p:nvPicPr>
          <p:blipFill>
            <a:blip r:embed="rId1"/>
            <a:srcRect l="0" t="25138" r="23352" b="0"/>
            <a:stretch/>
          </p:blipFill>
          <p:spPr>
            <a:xfrm>
              <a:off x="5216040" y="1279080"/>
              <a:ext cx="1641960" cy="141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1" name="Google Shape;112;p19"/>
            <p:cNvSpPr/>
            <p:nvPr/>
          </p:nvSpPr>
          <p:spPr>
            <a:xfrm>
              <a:off x="5205600" y="2562120"/>
              <a:ext cx="1641600" cy="352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2800" bIns="35280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목표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:</a:t>
              </a: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연두색에 맞추기</a:t>
              </a:r>
              <a:endParaRPr b="0" lang="en-US" sz="1100" spc="-1" strike="noStrike">
                <a:latin typeface="Arial"/>
              </a:endParaRPr>
            </a:p>
          </p:txBody>
        </p:sp>
      </p:grpSp>
      <p:grpSp>
        <p:nvGrpSpPr>
          <p:cNvPr id="152" name="Google Shape;113;p19"/>
          <p:cNvGrpSpPr/>
          <p:nvPr/>
        </p:nvGrpSpPr>
        <p:grpSpPr>
          <a:xfrm>
            <a:off x="6902640" y="1279080"/>
            <a:ext cx="1784160" cy="1635480"/>
            <a:chOff x="6902640" y="1279080"/>
            <a:chExt cx="1784160" cy="1635480"/>
          </a:xfrm>
        </p:grpSpPr>
        <p:pic>
          <p:nvPicPr>
            <p:cNvPr id="153" name="Google Shape;114;p19" descr=""/>
            <p:cNvPicPr/>
            <p:nvPr/>
          </p:nvPicPr>
          <p:blipFill>
            <a:blip r:embed="rId2"/>
            <a:srcRect l="0" t="25138" r="23352" b="0"/>
            <a:stretch/>
          </p:blipFill>
          <p:spPr>
            <a:xfrm>
              <a:off x="6902640" y="1279080"/>
              <a:ext cx="1770120" cy="141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4" name="Google Shape;115;p19"/>
            <p:cNvSpPr/>
            <p:nvPr/>
          </p:nvSpPr>
          <p:spPr>
            <a:xfrm>
              <a:off x="6917040" y="2343960"/>
              <a:ext cx="1769760" cy="570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강화학습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: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보상이 큰 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action </a:t>
              </a: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결정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.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잘못된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action</a:t>
              </a: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에 대응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x </a:t>
              </a:r>
              <a:endParaRPr b="0" lang="en-US" sz="1100" spc="-1" strike="noStrike">
                <a:latin typeface="Arial"/>
              </a:endParaRPr>
            </a:p>
          </p:txBody>
        </p:sp>
      </p:grpSp>
      <p:grpSp>
        <p:nvGrpSpPr>
          <p:cNvPr id="155" name="Google Shape;116;p19"/>
          <p:cNvGrpSpPr/>
          <p:nvPr/>
        </p:nvGrpSpPr>
        <p:grpSpPr>
          <a:xfrm>
            <a:off x="5042520" y="2916360"/>
            <a:ext cx="2044080" cy="1650240"/>
            <a:chOff x="5042520" y="2916360"/>
            <a:chExt cx="2044080" cy="1650240"/>
          </a:xfrm>
        </p:grpSpPr>
        <p:pic>
          <p:nvPicPr>
            <p:cNvPr id="156" name="Google Shape;117;p19" descr=""/>
            <p:cNvPicPr/>
            <p:nvPr/>
          </p:nvPicPr>
          <p:blipFill>
            <a:blip r:embed="rId3"/>
            <a:srcRect l="0" t="25138" r="23352" b="0"/>
            <a:stretch/>
          </p:blipFill>
          <p:spPr>
            <a:xfrm>
              <a:off x="5179680" y="2916360"/>
              <a:ext cx="1736280" cy="141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57" name="Google Shape;118;p19"/>
            <p:cNvSpPr/>
            <p:nvPr/>
          </p:nvSpPr>
          <p:spPr>
            <a:xfrm>
              <a:off x="5042520" y="4066560"/>
              <a:ext cx="2044080" cy="50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단순 행동모방학습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: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최소오차로 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action</a:t>
              </a: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결정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.</a:t>
              </a:r>
              <a:br>
                <a:rPr sz="1100"/>
              </a:b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전문가 정답의 평균 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action</a:t>
              </a:r>
              <a:endParaRPr b="0" lang="en-US" sz="1100" spc="-1" strike="noStrike">
                <a:latin typeface="Arial"/>
              </a:endParaRPr>
            </a:p>
          </p:txBody>
        </p:sp>
      </p:grpSp>
      <p:grpSp>
        <p:nvGrpSpPr>
          <p:cNvPr id="158" name="Google Shape;119;p19"/>
          <p:cNvGrpSpPr/>
          <p:nvPr/>
        </p:nvGrpSpPr>
        <p:grpSpPr>
          <a:xfrm>
            <a:off x="6792120" y="2978280"/>
            <a:ext cx="2123280" cy="1855800"/>
            <a:chOff x="6792120" y="2978280"/>
            <a:chExt cx="2123280" cy="1855800"/>
          </a:xfrm>
        </p:grpSpPr>
        <p:pic>
          <p:nvPicPr>
            <p:cNvPr id="159" name="Google Shape;120;p19" descr=""/>
            <p:cNvPicPr/>
            <p:nvPr/>
          </p:nvPicPr>
          <p:blipFill>
            <a:blip r:embed="rId4"/>
            <a:srcRect l="0" t="25138" r="23352" b="0"/>
            <a:stretch/>
          </p:blipFill>
          <p:spPr>
            <a:xfrm>
              <a:off x="6939000" y="2978280"/>
              <a:ext cx="1620000" cy="1416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60" name="Google Shape;121;p19"/>
            <p:cNvSpPr/>
            <p:nvPr/>
          </p:nvSpPr>
          <p:spPr>
            <a:xfrm>
              <a:off x="6792120" y="4070160"/>
              <a:ext cx="2123280" cy="763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생성형 행동모방학습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: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확률분포로 다양한 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action</a:t>
              </a: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결정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전문가 정답 분포가 가장 많은 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action</a:t>
              </a:r>
              <a:r>
                <a:rPr b="0" lang="ko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부터 결정</a:t>
              </a:r>
              <a:r>
                <a:rPr b="0" lang="en-US" sz="1100" spc="-1" strike="noStrike">
                  <a:solidFill>
                    <a:srgbClr val="000000"/>
                  </a:solidFill>
                  <a:latin typeface="Arial"/>
                  <a:ea typeface="Arial"/>
                </a:rPr>
                <a:t>.</a:t>
              </a:r>
              <a:endParaRPr b="0" lang="en-US" sz="11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2. LeRobot 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개념 정리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- VLA</a:t>
            </a:r>
            <a:r>
              <a:rPr b="0" lang="ko" sz="2800" spc="-1" strike="noStrike">
                <a:solidFill>
                  <a:srgbClr val="000000"/>
                </a:solidFill>
                <a:latin typeface="Arial"/>
                <a:ea typeface="Arial"/>
              </a:rPr>
              <a:t>기반학습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18320" cy="341424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AutoNum type="arabicParenR"/>
            </a:pP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생성형모방학습과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VLA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의 차이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text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를 입력으로 받을 수 있는점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  <a:p>
            <a:pPr marL="457200" indent="-330120">
              <a:lnSpc>
                <a:spcPct val="115000"/>
              </a:lnSpc>
              <a:buClr>
                <a:srgbClr val="000000"/>
              </a:buClr>
              <a:buFont typeface="Arial"/>
              <a:buChar char="-"/>
            </a:pPr>
            <a:r>
              <a:rPr b="1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사전학습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된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LLM backbone, </a:t>
            </a:r>
            <a:r>
              <a:rPr b="1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더 범용적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인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action </a:t>
            </a:r>
            <a:r>
              <a:rPr b="0" lang="ko" sz="1600" spc="-1" strike="noStrike">
                <a:solidFill>
                  <a:srgbClr val="000000"/>
                </a:solidFill>
                <a:latin typeface="Arial"/>
                <a:ea typeface="Arial"/>
              </a:rPr>
              <a:t>가능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63" name="Google Shape;128;p20" descr=""/>
          <p:cNvPicPr/>
          <p:nvPr/>
        </p:nvPicPr>
        <p:blipFill>
          <a:blip r:embed="rId1"/>
          <a:stretch/>
        </p:blipFill>
        <p:spPr>
          <a:xfrm>
            <a:off x="5739840" y="63000"/>
            <a:ext cx="2809800" cy="2198520"/>
          </a:xfrm>
          <a:prstGeom prst="rect">
            <a:avLst/>
          </a:prstGeom>
          <a:ln w="0">
            <a:noFill/>
          </a:ln>
        </p:spPr>
      </p:pic>
      <p:sp>
        <p:nvSpPr>
          <p:cNvPr id="164" name="Google Shape;129;p20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모두연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Physical AI 4</a:t>
            </a: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주차 자료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" sz="1000" spc="-1" strike="noStrike">
                <a:solidFill>
                  <a:srgbClr val="000000"/>
                </a:solidFill>
                <a:latin typeface="Arial"/>
                <a:ea typeface="Arial"/>
              </a:rPr>
              <a:t>제미나이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pic>
        <p:nvPicPr>
          <p:cNvPr id="165" name="Google Shape;130;p20" descr=""/>
          <p:cNvPicPr/>
          <p:nvPr/>
        </p:nvPicPr>
        <p:blipFill>
          <a:blip r:embed="rId2"/>
          <a:stretch/>
        </p:blipFill>
        <p:spPr>
          <a:xfrm>
            <a:off x="817560" y="2263680"/>
            <a:ext cx="7506720" cy="237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8320" cy="57060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3. </a:t>
            </a:r>
            <a:r>
              <a:rPr b="0" lang="en-US" sz="2500" spc="-1" strike="noStrike">
                <a:solidFill>
                  <a:srgbClr val="434343"/>
                </a:solidFill>
                <a:latin typeface="Arial"/>
                <a:ea typeface="Arial"/>
              </a:rPr>
              <a:t>SO-ARM101 </a:t>
            </a:r>
            <a:r>
              <a:rPr b="0" lang="ko" sz="2500" spc="-1" strike="noStrike">
                <a:solidFill>
                  <a:srgbClr val="434343"/>
                </a:solidFill>
                <a:latin typeface="Arial"/>
                <a:ea typeface="Arial"/>
              </a:rPr>
              <a:t>실행 절차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67" name="Google Shape;136;p21"/>
          <p:cNvSpPr/>
          <p:nvPr/>
        </p:nvSpPr>
        <p:spPr>
          <a:xfrm>
            <a:off x="336600" y="4645440"/>
            <a:ext cx="8518320" cy="41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reference: </a:t>
            </a: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https://huggingface.co/docs/lerobot/so101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 </a:t>
            </a: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https://huggingface.co/docs/lerobot/installation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https://roboseasy.github.io/docs/physical-ai/lerobot/so-arm/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000" spc="-1" strike="noStrike">
              <a:latin typeface="Arial"/>
            </a:endParaRPr>
          </a:p>
        </p:txBody>
      </p:sp>
      <p:grpSp>
        <p:nvGrpSpPr>
          <p:cNvPr id="168" name="Google Shape;137;p21"/>
          <p:cNvGrpSpPr/>
          <p:nvPr/>
        </p:nvGrpSpPr>
        <p:grpSpPr>
          <a:xfrm>
            <a:off x="345960" y="1413720"/>
            <a:ext cx="8356320" cy="780120"/>
            <a:chOff x="345960" y="1413720"/>
            <a:chExt cx="8356320" cy="780120"/>
          </a:xfrm>
        </p:grpSpPr>
        <p:sp>
          <p:nvSpPr>
            <p:cNvPr id="169" name="Google Shape;138;p21"/>
            <p:cNvSpPr/>
            <p:nvPr/>
          </p:nvSpPr>
          <p:spPr>
            <a:xfrm>
              <a:off x="345960" y="1413720"/>
              <a:ext cx="1136880" cy="78012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조립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0" name="Google Shape;139;p21"/>
            <p:cNvSpPr/>
            <p:nvPr/>
          </p:nvSpPr>
          <p:spPr>
            <a:xfrm>
              <a:off x="1485000" y="1413720"/>
              <a:ext cx="1192320" cy="78012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개발 환경 셋팅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및 설치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1" name="Google Shape;140;p21"/>
            <p:cNvSpPr/>
            <p:nvPr/>
          </p:nvSpPr>
          <p:spPr>
            <a:xfrm>
              <a:off x="2679120" y="1413720"/>
              <a:ext cx="1411560" cy="780120"/>
            </a:xfrm>
            <a:prstGeom prst="roundRect">
              <a:avLst>
                <a:gd name="adj" fmla="val 16667"/>
              </a:avLst>
            </a:prstGeom>
            <a:solidFill>
              <a:srgbClr val="9fc5e8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하드웨어 셋팅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모터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ID,</a:t>
              </a: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위치보정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2" name="Google Shape;141;p21"/>
            <p:cNvSpPr/>
            <p:nvPr/>
          </p:nvSpPr>
          <p:spPr>
            <a:xfrm>
              <a:off x="4092840" y="1413720"/>
              <a:ext cx="1192320" cy="780120"/>
            </a:xfrm>
            <a:prstGeom prst="roundRect">
              <a:avLst>
                <a:gd name="adj" fmla="val 16667"/>
              </a:avLst>
            </a:prstGeom>
            <a:solidFill>
              <a:srgbClr val="ea9999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Teleoperation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조종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3" name="Google Shape;142;p21"/>
            <p:cNvSpPr/>
            <p:nvPr/>
          </p:nvSpPr>
          <p:spPr>
            <a:xfrm>
              <a:off x="5287320" y="1413720"/>
              <a:ext cx="1136880" cy="780120"/>
            </a:xfrm>
            <a:prstGeom prst="roundRect">
              <a:avLst>
                <a:gd name="adj" fmla="val 16667"/>
              </a:avLst>
            </a:prstGeom>
            <a:solidFill>
              <a:srgbClr val="ea9999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data </a:t>
              </a: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수집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4" name="Google Shape;143;p21"/>
            <p:cNvSpPr/>
            <p:nvPr/>
          </p:nvSpPr>
          <p:spPr>
            <a:xfrm>
              <a:off x="6426360" y="1413720"/>
              <a:ext cx="1136880" cy="780120"/>
            </a:xfrm>
            <a:prstGeom prst="roundRect">
              <a:avLst>
                <a:gd name="adj" fmla="val 16667"/>
              </a:avLst>
            </a:prstGeom>
            <a:solidFill>
              <a:srgbClr val="ea9999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train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훈련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1200" spc="-1" strike="noStrike">
                <a:latin typeface="Arial"/>
              </a:endParaRPr>
            </a:p>
          </p:txBody>
        </p:sp>
        <p:sp>
          <p:nvSpPr>
            <p:cNvPr id="175" name="Google Shape;144;p21"/>
            <p:cNvSpPr/>
            <p:nvPr/>
          </p:nvSpPr>
          <p:spPr>
            <a:xfrm>
              <a:off x="7565400" y="1413720"/>
              <a:ext cx="1136880" cy="780120"/>
            </a:xfrm>
            <a:prstGeom prst="roundRect">
              <a:avLst>
                <a:gd name="adj" fmla="val 16667"/>
              </a:avLst>
            </a:prstGeom>
            <a:solidFill>
              <a:srgbClr val="ea9999"/>
            </a:solidFill>
            <a:ln w="9525">
              <a:solidFill>
                <a:srgbClr val="5959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validation</a:t>
              </a:r>
              <a:endParaRPr b="0" lang="en-US" sz="12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buNone/>
                <a:tabLst>
                  <a:tab algn="l" pos="0"/>
                </a:tabLst>
              </a:pP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(</a:t>
              </a:r>
              <a:r>
                <a:rPr b="0" lang="ko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검증</a:t>
              </a:r>
              <a:r>
                <a:rPr b="0" lang="en-US" sz="1200" spc="-1" strike="noStrike">
                  <a:solidFill>
                    <a:srgbClr val="000000"/>
                  </a:solidFill>
                  <a:latin typeface="Arial"/>
                  <a:ea typeface="Arial"/>
                </a:rPr>
                <a:t>)</a:t>
              </a:r>
              <a:endParaRPr b="0" lang="en-US" sz="1200" spc="-1" strike="noStrike">
                <a:latin typeface="Arial"/>
              </a:endParaRPr>
            </a:p>
          </p:txBody>
        </p:sp>
      </p:grpSp>
      <p:graphicFrame>
        <p:nvGraphicFramePr>
          <p:cNvPr id="176" name="Google Shape;145;p21"/>
          <p:cNvGraphicFramePr/>
          <p:nvPr/>
        </p:nvGraphicFramePr>
        <p:xfrm>
          <a:off x="905760" y="2967840"/>
          <a:ext cx="7238160" cy="1523160"/>
        </p:xfrm>
        <a:graphic>
          <a:graphicData uri="http://schemas.openxmlformats.org/drawingml/2006/table">
            <a:tbl>
              <a:tblPr/>
              <a:tblGrid>
                <a:gridCol w="3258360"/>
                <a:gridCol w="3980160"/>
              </a:tblGrid>
              <a:tr h="380880">
                <a:tc>
                  <a:txBody>
                    <a:bodyPr lIns="123480" rIns="12348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Category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123480" marR="123480">
                    <a:lnL w="9360">
                      <a:solidFill>
                        <a:srgbClr val="3d444d"/>
                      </a:solidFill>
                    </a:lnL>
                    <a:lnR w="9360">
                      <a:solidFill>
                        <a:srgbClr val="3d444d"/>
                      </a:solidFill>
                    </a:lnR>
                    <a:lnT w="9360">
                      <a:solidFill>
                        <a:srgbClr val="3d444d"/>
                      </a:solidFill>
                    </a:lnT>
                    <a:lnB w="9360">
                      <a:solidFill>
                        <a:srgbClr val="3d444d"/>
                      </a:solidFill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123480" rIns="123480" anchor="t">
                      <a:noAutofit/>
                    </a:bodyPr>
                    <a:p>
                      <a:pPr algn="ctr">
                        <a:lnSpc>
                          <a:spcPct val="115000"/>
                        </a:lnSpc>
                        <a:spcAft>
                          <a:spcPts val="1199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Models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123480" marR="123480">
                    <a:lnL w="9360">
                      <a:solidFill>
                        <a:srgbClr val="3d444d"/>
                      </a:solidFill>
                    </a:lnL>
                    <a:lnR w="9360">
                      <a:solidFill>
                        <a:srgbClr val="3d444d"/>
                      </a:solidFill>
                    </a:lnR>
                    <a:lnT w="9360">
                      <a:solidFill>
                        <a:srgbClr val="3d444d"/>
                      </a:solidFill>
                    </a:lnT>
                    <a:lnB w="9360">
                      <a:solidFill>
                        <a:srgbClr val="3d444d"/>
                      </a:solidFill>
                    </a:lnB>
                    <a:solidFill>
                      <a:srgbClr val="d9d9d9"/>
                    </a:solidFill>
                  </a:tcPr>
                </a:tc>
              </a:tr>
              <a:tr h="380880">
                <a:tc>
                  <a:txBody>
                    <a:bodyPr lIns="123480" rIns="1234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1199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Imitation Learning (</a:t>
                      </a:r>
                      <a:r>
                        <a:rPr b="0" lang="ko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모방학습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123480" marR="123480">
                    <a:lnL w="9360">
                      <a:solidFill>
                        <a:srgbClr val="3d444d"/>
                      </a:solidFill>
                    </a:lnL>
                    <a:lnR w="9360">
                      <a:solidFill>
                        <a:srgbClr val="3d444d"/>
                      </a:solidFill>
                    </a:lnR>
                    <a:lnT w="9360">
                      <a:solidFill>
                        <a:srgbClr val="3d444d"/>
                      </a:solidFill>
                    </a:lnT>
                    <a:lnB w="9360">
                      <a:solidFill>
                        <a:srgbClr val="3d444d"/>
                      </a:solidFill>
                    </a:lnB>
                    <a:noFill/>
                  </a:tcPr>
                </a:tc>
                <a:tc>
                  <a:txBody>
                    <a:bodyPr lIns="123480" rIns="1234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 u="sng">
                          <a:solidFill>
                            <a:srgbClr val="0097a7"/>
                          </a:solidFill>
                          <a:uFillTx/>
                          <a:latin typeface="Arial"/>
                          <a:ea typeface="Arial"/>
                          <a:hlinkClick r:id="rId4"/>
                        </a:rPr>
                        <a:t>ACT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</a:t>
                      </a:r>
                      <a:r>
                        <a:rPr b="0" lang="en-US" sz="1400" spc="-1" strike="noStrike" u="sng">
                          <a:solidFill>
                            <a:srgbClr val="0097a7"/>
                          </a:solidFill>
                          <a:uFillTx/>
                          <a:latin typeface="Arial"/>
                          <a:ea typeface="Arial"/>
                          <a:hlinkClick r:id="rId5"/>
                        </a:rPr>
                        <a:t>Diffusion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</a:t>
                      </a:r>
                      <a:r>
                        <a:rPr b="0" lang="en-US" sz="1400" spc="-1" strike="noStrike" u="sng">
                          <a:solidFill>
                            <a:srgbClr val="0097a7"/>
                          </a:solidFill>
                          <a:uFillTx/>
                          <a:latin typeface="Arial"/>
                          <a:ea typeface="Arial"/>
                          <a:hlinkClick r:id="rId6"/>
                        </a:rPr>
                        <a:t>VQ-BeT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123480" marR="123480">
                    <a:lnL w="9360">
                      <a:solidFill>
                        <a:srgbClr val="3d444d"/>
                      </a:solidFill>
                    </a:lnL>
                    <a:lnR w="9360">
                      <a:solidFill>
                        <a:srgbClr val="3d444d"/>
                      </a:solidFill>
                    </a:lnR>
                    <a:lnT w="9360">
                      <a:solidFill>
                        <a:srgbClr val="3d444d"/>
                      </a:solidFill>
                    </a:lnT>
                    <a:lnB w="9360">
                      <a:solidFill>
                        <a:srgbClr val="3d444d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23480" rIns="1234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1199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Reinforcement Learning (</a:t>
                      </a:r>
                      <a:r>
                        <a:rPr b="0" lang="ko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강화학습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123480" marR="123480">
                    <a:lnL w="9360">
                      <a:solidFill>
                        <a:srgbClr val="3d444d"/>
                      </a:solidFill>
                    </a:lnL>
                    <a:lnR w="9360">
                      <a:solidFill>
                        <a:srgbClr val="3d444d"/>
                      </a:solidFill>
                    </a:lnR>
                    <a:lnT w="9360">
                      <a:solidFill>
                        <a:srgbClr val="3d444d"/>
                      </a:solidFill>
                    </a:lnT>
                    <a:lnB w="9360">
                      <a:solidFill>
                        <a:srgbClr val="3d444d"/>
                      </a:solidFill>
                    </a:lnB>
                    <a:noFill/>
                  </a:tcPr>
                </a:tc>
                <a:tc>
                  <a:txBody>
                    <a:bodyPr lIns="123480" rIns="1234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 u="sng">
                          <a:solidFill>
                            <a:srgbClr val="0097a7"/>
                          </a:solidFill>
                          <a:uFillTx/>
                          <a:latin typeface="Arial"/>
                          <a:ea typeface="Arial"/>
                          <a:hlinkClick r:id="rId7"/>
                        </a:rPr>
                        <a:t>HIL-SERL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</a:t>
                      </a:r>
                      <a:r>
                        <a:rPr b="0" lang="en-US" sz="1400" spc="-1" strike="noStrike" u="sng">
                          <a:solidFill>
                            <a:srgbClr val="0097a7"/>
                          </a:solidFill>
                          <a:uFillTx/>
                          <a:latin typeface="Arial"/>
                          <a:ea typeface="Arial"/>
                          <a:hlinkClick r:id="rId8"/>
                        </a:rPr>
                        <a:t>TDMPC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&amp; QC-FQL (coming soon)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123480" marR="123480">
                    <a:lnL w="9360">
                      <a:solidFill>
                        <a:srgbClr val="3d444d"/>
                      </a:solidFill>
                    </a:lnL>
                    <a:lnR w="9360">
                      <a:solidFill>
                        <a:srgbClr val="3d444d"/>
                      </a:solidFill>
                    </a:lnR>
                    <a:lnT w="9360">
                      <a:solidFill>
                        <a:srgbClr val="3d444d"/>
                      </a:solidFill>
                    </a:lnT>
                    <a:lnB w="9360">
                      <a:solidFill>
                        <a:srgbClr val="3d444d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23480" rIns="1234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1199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VLAs Models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123480" marR="123480">
                    <a:lnL w="9360">
                      <a:solidFill>
                        <a:srgbClr val="3d444d"/>
                      </a:solidFill>
                    </a:lnL>
                    <a:lnR w="9360">
                      <a:solidFill>
                        <a:srgbClr val="3d444d"/>
                      </a:solidFill>
                    </a:lnR>
                    <a:lnT w="9360">
                      <a:solidFill>
                        <a:srgbClr val="3d444d"/>
                      </a:solidFill>
                    </a:lnT>
                    <a:lnB w="9360">
                      <a:solidFill>
                        <a:srgbClr val="3d444d"/>
                      </a:solidFill>
                    </a:lnB>
                    <a:noFill/>
                  </a:tcPr>
                </a:tc>
                <a:tc>
                  <a:txBody>
                    <a:bodyPr lIns="123480" rIns="1234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 u="sng">
                          <a:solidFill>
                            <a:srgbClr val="0097a7"/>
                          </a:solidFill>
                          <a:uFillTx/>
                          <a:latin typeface="Arial"/>
                          <a:ea typeface="Arial"/>
                          <a:hlinkClick r:id="rId9"/>
                        </a:rPr>
                        <a:t>Pi0Fast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</a:t>
                      </a:r>
                      <a:r>
                        <a:rPr b="0" lang="en-US" sz="1400" spc="-1" strike="noStrike" u="sng">
                          <a:solidFill>
                            <a:srgbClr val="0097a7"/>
                          </a:solidFill>
                          <a:uFillTx/>
                          <a:latin typeface="Arial"/>
                          <a:ea typeface="Arial"/>
                          <a:hlinkClick r:id="rId10"/>
                        </a:rPr>
                        <a:t>Pi0.5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</a:t>
                      </a:r>
                      <a:r>
                        <a:rPr b="0" lang="en-US" sz="1400" spc="-1" strike="noStrike" u="sng">
                          <a:solidFill>
                            <a:srgbClr val="0097a7"/>
                          </a:solidFill>
                          <a:uFillTx/>
                          <a:latin typeface="Arial"/>
                          <a:ea typeface="Arial"/>
                          <a:hlinkClick r:id="rId11"/>
                        </a:rPr>
                        <a:t>GR00T N1.5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</a:t>
                      </a:r>
                      <a:r>
                        <a:rPr b="0" lang="en-US" sz="1400" spc="-1" strike="noStrike" u="sng">
                          <a:solidFill>
                            <a:srgbClr val="0097a7"/>
                          </a:solidFill>
                          <a:uFillTx/>
                          <a:latin typeface="Arial"/>
                          <a:ea typeface="Arial"/>
                          <a:hlinkClick r:id="rId12"/>
                        </a:rPr>
                        <a:t>SmolVLA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, </a:t>
                      </a:r>
                      <a:r>
                        <a:rPr b="0" lang="en-US" sz="1400" spc="-1" strike="noStrike" u="sng">
                          <a:solidFill>
                            <a:srgbClr val="0097a7"/>
                          </a:solidFill>
                          <a:uFillTx/>
                          <a:latin typeface="Arial"/>
                          <a:ea typeface="Arial"/>
                          <a:hlinkClick r:id="rId13"/>
                        </a:rPr>
                        <a:t>XVLA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123480" marR="123480">
                    <a:lnL w="9360">
                      <a:solidFill>
                        <a:srgbClr val="3d444d"/>
                      </a:solidFill>
                    </a:lnL>
                    <a:lnR w="9360">
                      <a:solidFill>
                        <a:srgbClr val="3d444d"/>
                      </a:solidFill>
                    </a:lnR>
                    <a:lnT w="9360">
                      <a:solidFill>
                        <a:srgbClr val="3d444d"/>
                      </a:solidFill>
                    </a:lnT>
                    <a:lnB w="9360">
                      <a:solidFill>
                        <a:srgbClr val="3d444d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7" name="Google Shape;146;p21"/>
          <p:cNvSpPr/>
          <p:nvPr/>
        </p:nvSpPr>
        <p:spPr>
          <a:xfrm>
            <a:off x="905760" y="2536560"/>
            <a:ext cx="3726000" cy="46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🤗 </a:t>
            </a: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LeRobot</a:t>
            </a:r>
            <a:r>
              <a:rPr b="0" lang="ko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에서 제공하는 </a:t>
            </a:r>
            <a:r>
              <a:rPr b="0" lang="en-US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train </a:t>
            </a:r>
            <a:r>
              <a:rPr b="0" lang="ko" sz="16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모델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8" name="Google Shape;147;p21"/>
          <p:cNvSpPr/>
          <p:nvPr/>
        </p:nvSpPr>
        <p:spPr>
          <a:xfrm>
            <a:off x="4150800" y="3278520"/>
            <a:ext cx="554400" cy="44892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Google Shape;148;p21"/>
          <p:cNvSpPr/>
          <p:nvPr/>
        </p:nvSpPr>
        <p:spPr>
          <a:xfrm>
            <a:off x="4633920" y="3278520"/>
            <a:ext cx="898560" cy="44892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Google Shape;149;p21"/>
          <p:cNvSpPr/>
          <p:nvPr/>
        </p:nvSpPr>
        <p:spPr>
          <a:xfrm>
            <a:off x="6500880" y="4074480"/>
            <a:ext cx="898560" cy="41508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2026-02-28T13:54:08Z</dcterms:modified>
  <cp:revision>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